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05" r:id="rId2"/>
    <p:sldId id="311" r:id="rId3"/>
    <p:sldId id="310" r:id="rId4"/>
    <p:sldId id="309" r:id="rId5"/>
    <p:sldId id="308" r:id="rId6"/>
    <p:sldId id="307" r:id="rId7"/>
    <p:sldId id="30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B190"/>
    <a:srgbClr val="D9562C"/>
    <a:srgbClr val="0EBACE"/>
    <a:srgbClr val="4D4D4C"/>
    <a:srgbClr val="257E35"/>
    <a:srgbClr val="FCB800"/>
    <a:srgbClr val="D1E5C0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45"/>
    <p:restoredTop sz="94635"/>
  </p:normalViewPr>
  <p:slideViewPr>
    <p:cSldViewPr snapToGrid="0" snapToObjects="1">
      <p:cViewPr varScale="1">
        <p:scale>
          <a:sx n="88" d="100"/>
          <a:sy n="88" d="100"/>
        </p:scale>
        <p:origin x="9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C6845-F009-8940-9C84-A93FF4238D1A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FDCFD-E264-8540-ADBB-7963B32D32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5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93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002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01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5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082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6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75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FDB8-D009-C043-A048-072775A4141D}" type="datetime1">
              <a:rPr lang="ru-RU" smtClean="0"/>
              <a:pPr/>
              <a:t>09.10.2019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3D4C-2AE0-304E-864F-A85CFED50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8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6DF6-B04F-9D4E-8154-97D7E6F63860}" type="datetime1">
              <a:rPr lang="ru-RU" smtClean="0"/>
              <a:pPr/>
              <a:t>09.10.2019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3D4C-2AE0-304E-864F-A85CFED50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9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F0905-0D59-7844-A9EA-36F9838C551D}" type="datetime1">
              <a:rPr lang="ru-RU" smtClean="0"/>
              <a:pPr/>
              <a:t>09.10.2019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3D4C-2AE0-304E-864F-A85CFED50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98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86863" y="3065868"/>
            <a:ext cx="3365100" cy="225282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395" b="1">
                <a:solidFill>
                  <a:srgbClr val="4CAF90"/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5D33CE-12AD-A643-A427-2323E58A1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3624" y="-363132"/>
            <a:ext cx="5700376" cy="6858000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1E3AD172-8878-2B4E-8EE2-C156CBA72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66" t="6409" r="69767" b="80248"/>
          <a:stretch/>
        </p:blipFill>
        <p:spPr>
          <a:xfrm>
            <a:off x="4744725" y="363133"/>
            <a:ext cx="2384474" cy="899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D42619-72DF-7A45-9CBA-02C4B8A35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8162"/>
          <a:stretch/>
        </p:blipFill>
        <p:spPr>
          <a:xfrm>
            <a:off x="5192039" y="4615430"/>
            <a:ext cx="2729427" cy="2242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35EEDF-12E9-F045-AAFF-B6A6BA90EE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5978" y="383806"/>
            <a:ext cx="2778183" cy="1024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5CC2FF-229A-7440-970A-B1FD2FA952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02360" y="355072"/>
            <a:ext cx="1504665" cy="10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9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591FA0-68DE-5D41-9EC6-C1F03BA3D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35" t="405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C831A5-9C48-464C-8030-920CB3EB6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8162"/>
          <a:stretch/>
        </p:blipFill>
        <p:spPr>
          <a:xfrm>
            <a:off x="3330362" y="3085826"/>
            <a:ext cx="4591104" cy="3772175"/>
          </a:xfrm>
          <a:prstGeom prst="rect">
            <a:avLst/>
          </a:prstGeom>
        </p:spPr>
      </p:pic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FD97CC8C-CB79-CA4D-9873-4064BBDA3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11" y="2857034"/>
            <a:ext cx="5184377" cy="1632666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3422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30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1011687"/>
            <a:ext cx="8229600" cy="794081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711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75975" y="1805768"/>
            <a:ext cx="5511542" cy="463044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2582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69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7498" y="6352266"/>
            <a:ext cx="681454" cy="365125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112">
                <a:solidFill>
                  <a:srgbClr val="685BB6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457201" y="1805767"/>
            <a:ext cx="2585005" cy="4288360"/>
          </a:xfrm>
          <a:prstGeom prst="rect">
            <a:avLst/>
          </a:prstGeom>
        </p:spPr>
        <p:txBody>
          <a:bodyPr lIns="99551" tIns="49775" rIns="99551" bIns="49775"/>
          <a:lstStyle>
            <a:lvl1pPr marL="145318" indent="-145318" algn="l">
              <a:buClr>
                <a:srgbClr val="00909B"/>
              </a:buClr>
              <a:tabLst/>
              <a:defRPr sz="102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175975" y="2371940"/>
            <a:ext cx="5510824" cy="3708705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02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DDD74E02-2E46-3E4D-8DA4-0E1CBD93E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66" t="6409" r="69767" b="80248"/>
          <a:stretch/>
        </p:blipFill>
        <p:spPr>
          <a:xfrm>
            <a:off x="273843" y="7509"/>
            <a:ext cx="2431990" cy="917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E5282F-6420-D340-BC72-2E9F65F2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153"/>
          <a:stretch/>
        </p:blipFill>
        <p:spPr>
          <a:xfrm>
            <a:off x="5183638" y="0"/>
            <a:ext cx="3960361" cy="971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F05770-E45E-9946-B355-0587D9F04C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59021" y="7509"/>
            <a:ext cx="1351299" cy="97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4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2219-9452-9F45-B13D-428A1BD49CD5}" type="datetime1">
              <a:rPr lang="ru-RU" smtClean="0"/>
              <a:pPr/>
              <a:t>09.10.2019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3D4C-2AE0-304E-864F-A85CFED50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9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AF03-D536-4049-A5C0-A8A3B2650E5C}" type="datetime1">
              <a:rPr lang="ru-RU" smtClean="0"/>
              <a:pPr/>
              <a:t>09.10.2019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3D4C-2AE0-304E-864F-A85CFED50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9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8742-BFB5-BF40-8DFE-C6F0040BB0AF}" type="datetime1">
              <a:rPr lang="ru-RU" smtClean="0"/>
              <a:pPr/>
              <a:t>09.10.2019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3D4C-2AE0-304E-864F-A85CFED50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6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48B4-D289-4A44-8FAA-91879A25B5C2}" type="datetime1">
              <a:rPr lang="ru-RU" smtClean="0"/>
              <a:pPr/>
              <a:t>09.10.2019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3D4C-2AE0-304E-864F-A85CFED50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1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3022-D87F-764A-9C32-F8346A6638F6}" type="datetime1">
              <a:rPr lang="ru-RU" smtClean="0"/>
              <a:pPr/>
              <a:t>09.10.2019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3D4C-2AE0-304E-864F-A85CFED50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9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1955-1DA9-CC44-8DE9-2984EFE04245}" type="datetime1">
              <a:rPr lang="ru-RU" smtClean="0"/>
              <a:pPr/>
              <a:t>09.10.2019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3D4C-2AE0-304E-864F-A85CFED50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AFFB-0292-9A49-8CA4-658DC412C591}" type="datetime1">
              <a:rPr lang="ru-RU" smtClean="0"/>
              <a:pPr/>
              <a:t>09.10.2019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3D4C-2AE0-304E-864F-A85CFED50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8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402D-FEBC-9745-8348-2B78C5073BDA}" type="datetime1">
              <a:rPr lang="ru-RU" smtClean="0"/>
              <a:pPr/>
              <a:t>09.10.2019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3D4C-2AE0-304E-864F-A85CFED50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9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0904-25FC-6247-9F2F-1E992EA95B4A}" type="datetime1">
              <a:rPr lang="ru-RU" smtClean="0"/>
              <a:pPr/>
              <a:t>09.10.2019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3D4C-2AE0-304E-864F-A85CFED50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AD4F-4257-D143-A13A-A9D056CF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ЛИЧНОЕ ФИНАНСОВОЕ </a:t>
            </a:r>
            <a:r>
              <a:rPr lang="ru-RU" dirty="0" smtClean="0"/>
              <a:t>ПЛАНИРОВАНИЕ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 smtClean="0"/>
              <a:t>практическое задание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10241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8057498" y="6186847"/>
            <a:ext cx="681454" cy="3444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5142" tIns="42561" rIns="85142" bIns="42561" rtlCol="0" anchor="ctr" anchorCtr="0">
            <a:noAutofit/>
          </a:bodyPr>
          <a:lstStyle/>
          <a:p>
            <a:fld id="{00000000-1234-1234-1234-123412341234}" type="slidenum">
              <a:rPr lang="ru-RU" sz="1112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/>
              <a:t>2</a:t>
            </a:fld>
            <a:endParaRPr sz="1112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16849" y="1428241"/>
            <a:ext cx="8169951" cy="455256"/>
          </a:xfrm>
          <a:prstGeom prst="rect">
            <a:avLst/>
          </a:prstGeom>
        </p:spPr>
        <p:txBody>
          <a:bodyPr lIns="85165" tIns="42582" rIns="85165" bIns="42582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053" b="0" dirty="0" smtClean="0">
                <a:solidFill>
                  <a:srgbClr val="4CAF90"/>
                </a:solidFill>
              </a:rPr>
              <a:t>Шаг 1. Финансовые цели</a:t>
            </a:r>
            <a:endParaRPr lang="ru-RU" sz="2053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1048012"/>
            <a:ext cx="9180718" cy="230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98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057" y="2006012"/>
            <a:ext cx="7895590" cy="9853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Пожалуй, наиболее важным этапом составления финансового плана является определение финансовых</a:t>
            </a:r>
            <a:r>
              <a:rPr lang="ru-RU" sz="14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4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целей. Несмотря на кажущуюся простоту, этот этап может оказаться основным препятствием к</a:t>
            </a:r>
            <a:r>
              <a:rPr lang="ru-RU" sz="14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4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составлению</a:t>
            </a:r>
            <a:r>
              <a:rPr lang="ru-RU" sz="14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4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плана. Необходимо обдумать свои желания в перспективе всей жизни, учесть мнения членов семьи, прийти</a:t>
            </a:r>
            <a:r>
              <a:rPr lang="ru-RU" sz="14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4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к согласию в расстановке приоритетов – ведь зачастую начать двигаться ко всем целям</a:t>
            </a:r>
            <a:r>
              <a:rPr lang="ru-RU" sz="14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4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сразу не представляется возможным.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E25BE1-7E2A-43F9-A46F-2BCAE2BE7D31}"/>
              </a:ext>
            </a:extLst>
          </p:cNvPr>
          <p:cNvSpPr/>
          <p:nvPr/>
        </p:nvSpPr>
        <p:spPr>
          <a:xfrm>
            <a:off x="4118184" y="3589193"/>
            <a:ext cx="16691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latin typeface="Tahoma" charset="0"/>
                <a:ea typeface="Tahoma" charset="0"/>
                <a:cs typeface="Tahoma" charset="0"/>
              </a:rPr>
              <a:t>Обучение</a:t>
            </a:r>
          </a:p>
          <a:p>
            <a:r>
              <a:rPr lang="ru-RU" altLang="ru-RU" sz="1200" dirty="0" smtClean="0">
                <a:latin typeface="Tahoma" charset="0"/>
                <a:ea typeface="Tahoma" charset="0"/>
                <a:cs typeface="Tahoma" charset="0"/>
              </a:rPr>
              <a:t>(для </a:t>
            </a:r>
            <a:r>
              <a:rPr lang="ru-RU" altLang="ru-RU" sz="1200" dirty="0">
                <a:latin typeface="Tahoma" charset="0"/>
                <a:ea typeface="Tahoma" charset="0"/>
                <a:cs typeface="Tahoma" charset="0"/>
              </a:rPr>
              <a:t>себя или детей</a:t>
            </a:r>
            <a:r>
              <a:rPr lang="ru-RU" altLang="ru-RU" sz="1200" dirty="0" smtClean="0">
                <a:latin typeface="Tahoma" charset="0"/>
                <a:ea typeface="Tahoma" charset="0"/>
                <a:cs typeface="Tahoma" charset="0"/>
              </a:rPr>
              <a:t>)</a:t>
            </a:r>
          </a:p>
          <a:p>
            <a:endParaRPr lang="ru-RU" altLang="ru-RU" sz="12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ru-RU" altLang="ru-RU" sz="1200" dirty="0" smtClean="0">
                <a:latin typeface="Tahoma" charset="0"/>
                <a:ea typeface="Tahoma" charset="0"/>
                <a:cs typeface="Tahoma" charset="0"/>
              </a:rPr>
              <a:t>Летний </a:t>
            </a:r>
            <a:r>
              <a:rPr lang="ru-RU" altLang="ru-RU" sz="1200" dirty="0">
                <a:latin typeface="Tahoma" charset="0"/>
                <a:ea typeface="Tahoma" charset="0"/>
                <a:cs typeface="Tahoma" charset="0"/>
              </a:rPr>
              <a:t>отпуск, юбилей, свадьба </a:t>
            </a:r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ru-RU" altLang="ru-RU" sz="1200" dirty="0">
                <a:latin typeface="Tahoma" charset="0"/>
                <a:ea typeface="Tahoma" charset="0"/>
                <a:cs typeface="Tahoma" charset="0"/>
              </a:rPr>
              <a:t>Отдать </a:t>
            </a:r>
            <a:r>
              <a:rPr lang="ru-RU" altLang="ru-RU" sz="1200" dirty="0" smtClean="0">
                <a:latin typeface="Tahoma" charset="0"/>
                <a:ea typeface="Tahoma" charset="0"/>
                <a:cs typeface="Tahoma" charset="0"/>
              </a:rPr>
              <a:t>долги</a:t>
            </a:r>
            <a:endParaRPr lang="ru-RU" altLang="ru-RU" sz="12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8E25BE1-7E2A-43F9-A46F-2BCAE2BE7D31}"/>
              </a:ext>
            </a:extLst>
          </p:cNvPr>
          <p:cNvSpPr/>
          <p:nvPr/>
        </p:nvSpPr>
        <p:spPr>
          <a:xfrm>
            <a:off x="6911487" y="3590455"/>
            <a:ext cx="19349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latin typeface="Tahoma" charset="0"/>
                <a:ea typeface="Tahoma" charset="0"/>
                <a:cs typeface="Tahoma" charset="0"/>
              </a:rPr>
              <a:t>Резервный </a:t>
            </a:r>
            <a:r>
              <a:rPr lang="ru-RU" altLang="ru-RU" sz="1200" dirty="0" smtClean="0">
                <a:latin typeface="Tahoma" charset="0"/>
                <a:ea typeface="Tahoma" charset="0"/>
                <a:cs typeface="Tahoma" charset="0"/>
              </a:rPr>
              <a:t>фонд</a:t>
            </a:r>
          </a:p>
          <a:p>
            <a:r>
              <a:rPr lang="ru-RU" altLang="ru-RU" sz="1200" dirty="0" smtClean="0">
                <a:latin typeface="Tahoma" charset="0"/>
                <a:ea typeface="Tahoma" charset="0"/>
                <a:cs typeface="Tahoma" charset="0"/>
              </a:rPr>
              <a:t>(финансовая</a:t>
            </a:r>
          </a:p>
          <a:p>
            <a:r>
              <a:rPr lang="ru-RU" altLang="ru-RU" sz="1200" dirty="0" smtClean="0">
                <a:latin typeface="Tahoma" charset="0"/>
                <a:ea typeface="Tahoma" charset="0"/>
                <a:cs typeface="Tahoma" charset="0"/>
              </a:rPr>
              <a:t>подушка </a:t>
            </a:r>
            <a:r>
              <a:rPr lang="ru-RU" altLang="ru-RU" sz="1200" dirty="0">
                <a:latin typeface="Tahoma" charset="0"/>
                <a:ea typeface="Tahoma" charset="0"/>
                <a:cs typeface="Tahoma" charset="0"/>
              </a:rPr>
              <a:t>безопасности)</a:t>
            </a: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ru-RU" altLang="ru-RU" sz="1200" dirty="0" smtClean="0">
                <a:latin typeface="Tahoma" charset="0"/>
                <a:ea typeface="Tahoma" charset="0"/>
                <a:cs typeface="Tahoma" charset="0"/>
              </a:rPr>
              <a:t>Сделать ремонт</a:t>
            </a:r>
          </a:p>
          <a:p>
            <a:r>
              <a:rPr lang="ru-RU" altLang="ru-RU" sz="1200" dirty="0" smtClean="0">
                <a:latin typeface="Tahoma" charset="0"/>
                <a:ea typeface="Tahoma" charset="0"/>
                <a:cs typeface="Tahoma" charset="0"/>
              </a:rPr>
              <a:t>в </a:t>
            </a:r>
            <a:r>
              <a:rPr lang="ru-RU" altLang="ru-RU" sz="1200" dirty="0">
                <a:latin typeface="Tahoma" charset="0"/>
                <a:ea typeface="Tahoma" charset="0"/>
                <a:cs typeface="Tahoma" charset="0"/>
              </a:rPr>
              <a:t>квартире</a:t>
            </a: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ru-RU" altLang="ru-RU" sz="1200" dirty="0" smtClean="0">
                <a:latin typeface="Tahoma" charset="0"/>
                <a:ea typeface="Tahoma" charset="0"/>
                <a:cs typeface="Tahoma" charset="0"/>
              </a:rPr>
              <a:t>Покупка </a:t>
            </a:r>
            <a:r>
              <a:rPr lang="ru-RU" altLang="ru-RU" sz="1200" dirty="0">
                <a:latin typeface="Tahoma" charset="0"/>
                <a:ea typeface="Tahoma" charset="0"/>
                <a:cs typeface="Tahoma" charset="0"/>
              </a:rPr>
              <a:t>крупной бытовой техники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8E25BE1-7E2A-43F9-A46F-2BCAE2BE7D31}"/>
              </a:ext>
            </a:extLst>
          </p:cNvPr>
          <p:cNvSpPr/>
          <p:nvPr/>
        </p:nvSpPr>
        <p:spPr>
          <a:xfrm>
            <a:off x="1436115" y="3589193"/>
            <a:ext cx="13765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latin typeface="Tahoma" charset="0"/>
                <a:ea typeface="Tahoma" charset="0"/>
                <a:cs typeface="Tahoma" charset="0"/>
              </a:rPr>
              <a:t>Машина</a:t>
            </a: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ru-RU" altLang="ru-RU" sz="1200" dirty="0">
                <a:latin typeface="Tahoma" charset="0"/>
                <a:ea typeface="Tahoma" charset="0"/>
                <a:cs typeface="Tahoma" charset="0"/>
              </a:rPr>
              <a:t>Квартира, дача </a:t>
            </a: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>
              <a:latin typeface="Tahoma" charset="0"/>
              <a:ea typeface="Tahoma" charset="0"/>
              <a:cs typeface="Tahoma" charset="0"/>
            </a:endParaRPr>
          </a:p>
          <a:p>
            <a:endParaRPr lang="ru-RU" altLang="ru-RU" sz="12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ru-RU" altLang="ru-RU" sz="1200" dirty="0">
                <a:latin typeface="Tahoma" charset="0"/>
                <a:ea typeface="Tahoma" charset="0"/>
                <a:cs typeface="Tahoma" charset="0"/>
              </a:rPr>
              <a:t>Рождение </a:t>
            </a:r>
            <a:r>
              <a:rPr lang="ru-RU" altLang="ru-RU" sz="1200" dirty="0" smtClean="0">
                <a:latin typeface="Tahoma" charset="0"/>
                <a:ea typeface="Tahoma" charset="0"/>
                <a:cs typeface="Tahoma" charset="0"/>
              </a:rPr>
              <a:t>ребенка</a:t>
            </a:r>
            <a:endParaRPr lang="ru-RU" altLang="ru-RU" sz="1200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8" y="3294463"/>
            <a:ext cx="756871" cy="7568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4" y="4560593"/>
            <a:ext cx="605877" cy="6058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7" y="5635299"/>
            <a:ext cx="684439" cy="6844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76" y="3465286"/>
            <a:ext cx="665834" cy="6658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65" y="4588287"/>
            <a:ext cx="651763" cy="6517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04" y="5760329"/>
            <a:ext cx="644973" cy="6449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25" y="3431632"/>
            <a:ext cx="733142" cy="7331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78" y="4551700"/>
            <a:ext cx="762255" cy="7622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0"/>
          <a:stretch/>
        </p:blipFill>
        <p:spPr>
          <a:xfrm>
            <a:off x="6061925" y="5896860"/>
            <a:ext cx="744825" cy="4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7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8057498" y="6186847"/>
            <a:ext cx="681454" cy="3444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5142" tIns="42561" rIns="85142" bIns="42561" rtlCol="0" anchor="ctr" anchorCtr="0">
            <a:noAutofit/>
          </a:bodyPr>
          <a:lstStyle/>
          <a:p>
            <a:fld id="{00000000-1234-1234-1234-123412341234}" type="slidenum">
              <a:rPr lang="ru-RU" sz="1112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/>
              <a:t>3</a:t>
            </a:fld>
            <a:endParaRPr sz="1112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1428241"/>
            <a:ext cx="8229600" cy="455256"/>
          </a:xfrm>
          <a:prstGeom prst="rect">
            <a:avLst/>
          </a:prstGeom>
        </p:spPr>
        <p:txBody>
          <a:bodyPr lIns="85165" tIns="42582" rIns="85165" bIns="42582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053" b="0" dirty="0" smtClean="0">
                <a:solidFill>
                  <a:srgbClr val="4CAF90"/>
                </a:solidFill>
              </a:rPr>
              <a:t>Определяем и оцениваем</a:t>
            </a:r>
            <a:endParaRPr lang="ru-RU" sz="2053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1048012"/>
            <a:ext cx="9180718" cy="230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98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graphicFrame>
        <p:nvGraphicFramePr>
          <p:cNvPr id="7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51130"/>
              </p:ext>
            </p:extLst>
          </p:nvPr>
        </p:nvGraphicFramePr>
        <p:xfrm>
          <a:off x="628650" y="4537711"/>
          <a:ext cx="7748997" cy="1544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582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520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4D4D4C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МОИ ФИНАНСОВЫЕ ЦЕЛИ</a:t>
                      </a:r>
                      <a:endParaRPr lang="en-US" sz="1050" b="1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4D4D4C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ДАТА РЕАЛИЗАЦИИ ЦЕЛИ, ГОД</a:t>
                      </a:r>
                      <a:endParaRPr lang="en-US" sz="1100" b="1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4D4D4C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ТЕКУЩАЯ СТОИМОСТЬ ЦЕЛИ, РУБ. </a:t>
                      </a:r>
                      <a:endParaRPr lang="en-US" sz="1100" b="1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16849" y="2181618"/>
            <a:ext cx="8110302" cy="15510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Продумайте и запишите свой перечень финансовых целей. Определите дату их реализации. Найдите примерную стоимость каждой из них.</a:t>
            </a:r>
          </a:p>
          <a:p>
            <a:endParaRPr lang="ru-RU" sz="1400" dirty="0" smtClean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ru-RU" sz="1400" dirty="0" smtClean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Если вы будете начинать двигаться к цели не с нуля, то есть вы хотите не купить квартиру, а улучшить жилищные условия, не купить машину, а поменять имеющуюся на лучшую, или у вас уже есть накопления на пенсию или обучение ребенка, то за текущую стоимость цели вы можете принимать разницу между ценой приобретения того, что хочется и того, что уже у вас есть.</a:t>
            </a:r>
          </a:p>
          <a:p>
            <a:pPr algn="just">
              <a:lnSpc>
                <a:spcPct val="150000"/>
              </a:lnSpc>
            </a:pPr>
            <a:endParaRPr lang="ru-RU" sz="1400" dirty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820331"/>
            <a:ext cx="7600950" cy="667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23B190"/>
                </a:solidFill>
                <a:latin typeface="Tahoma" charset="0"/>
                <a:ea typeface="Tahoma" charset="0"/>
                <a:cs typeface="Tahoma" charset="0"/>
              </a:rPr>
              <a:t>ЗАПИШИТЕ ПАРАМЕТРЫ ФИНАНСОВОЙ ЦЕЛИ </a:t>
            </a:r>
            <a:endParaRPr lang="en-US" sz="2000" b="1" dirty="0">
              <a:solidFill>
                <a:srgbClr val="23B190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6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8057498" y="6186847"/>
            <a:ext cx="681454" cy="3444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5142" tIns="42561" rIns="85142" bIns="42561" rtlCol="0" anchor="ctr" anchorCtr="0">
            <a:noAutofit/>
          </a:bodyPr>
          <a:lstStyle/>
          <a:p>
            <a:fld id="{00000000-1234-1234-1234-123412341234}" type="slidenum">
              <a:rPr lang="ru-RU" sz="1112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/>
              <a:t>4</a:t>
            </a:fld>
            <a:endParaRPr sz="1112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1428241"/>
            <a:ext cx="8229600" cy="455256"/>
          </a:xfrm>
          <a:prstGeom prst="rect">
            <a:avLst/>
          </a:prstGeom>
        </p:spPr>
        <p:txBody>
          <a:bodyPr lIns="85165" tIns="42582" rIns="85165" bIns="42582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053" b="0" dirty="0" smtClean="0">
                <a:solidFill>
                  <a:srgbClr val="4CAF90"/>
                </a:solidFill>
              </a:rPr>
              <a:t>Учитываем инфляцию</a:t>
            </a:r>
            <a:endParaRPr lang="ru-RU" sz="2053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1048012"/>
            <a:ext cx="9180718" cy="230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98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graphicFrame>
        <p:nvGraphicFramePr>
          <p:cNvPr id="8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12325"/>
              </p:ext>
            </p:extLst>
          </p:nvPr>
        </p:nvGraphicFramePr>
        <p:xfrm>
          <a:off x="689610" y="4125171"/>
          <a:ext cx="7626352" cy="1544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0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7520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4D4D4C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МОИ ФИНАНСОВЫЕ ЦЕЛИ</a:t>
                      </a:r>
                      <a:endParaRPr lang="en-US" sz="1050" b="1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4D4D4C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ДАТА РЕАЛИЗАЦИИ ЦЕЛИ, ГОД</a:t>
                      </a:r>
                      <a:endParaRPr lang="en-US" sz="1100" b="1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4D4D4C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ТЕКУЩАЯ СТОИМОСТЬ ЦЕЛИ, РУБ. </a:t>
                      </a:r>
                      <a:endParaRPr lang="en-US" sz="1100" b="1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4D4D4C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БУДУЩАЯ</a:t>
                      </a:r>
                      <a:r>
                        <a:rPr lang="ru-RU" sz="1100" b="1" baseline="0" dirty="0">
                          <a:solidFill>
                            <a:srgbClr val="4D4D4C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 СТОИМОСТЬ ЦЕЛИ, РУБ.</a:t>
                      </a:r>
                      <a:endParaRPr lang="en-US" sz="1100" b="1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28650" y="2176129"/>
            <a:ext cx="7895590" cy="996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Инфляция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не только способна со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временем увеличивать стоимость нашей повседневной жизни, но и влиять на стоимость наших финансовых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целей в будущем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, поэтому ее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важно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заложить в персональный финансовый план.</a:t>
            </a:r>
            <a:endParaRPr lang="ru-RU" sz="1200" dirty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  <a:p>
            <a:endParaRPr lang="ru-RU" sz="1200" dirty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  <a:p>
            <a:endParaRPr lang="ru-RU" sz="1200" dirty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  <a:p>
            <a:r>
              <a:rPr lang="en-US" sz="14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Цена в будущем = сегодняшняя цена × (индекс потребительских цен /</a:t>
            </a:r>
            <a:r>
              <a:rPr lang="ru-RU" sz="14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4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100)</a:t>
            </a:r>
            <a:r>
              <a:rPr lang="ru-RU" sz="14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400" baseline="300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кол-во лет до цели</a:t>
            </a:r>
          </a:p>
          <a:p>
            <a:endParaRPr lang="en-US" sz="1400" dirty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8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8057498" y="6186847"/>
            <a:ext cx="681454" cy="3444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5142" tIns="42561" rIns="85142" bIns="42561" rtlCol="0" anchor="ctr" anchorCtr="0">
            <a:noAutofit/>
          </a:bodyPr>
          <a:lstStyle/>
          <a:p>
            <a:fld id="{00000000-1234-1234-1234-123412341234}" type="slidenum">
              <a:rPr lang="ru-RU" sz="1112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/>
              <a:t>5</a:t>
            </a:fld>
            <a:endParaRPr sz="1112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1428241"/>
            <a:ext cx="8229600" cy="455256"/>
          </a:xfrm>
          <a:prstGeom prst="rect">
            <a:avLst/>
          </a:prstGeom>
        </p:spPr>
        <p:txBody>
          <a:bodyPr lIns="85165" tIns="42582" rIns="85165" bIns="42582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053" b="0" dirty="0" smtClean="0">
                <a:solidFill>
                  <a:srgbClr val="4CAF90"/>
                </a:solidFill>
              </a:rPr>
              <a:t>Скорость движения к цели</a:t>
            </a:r>
            <a:endParaRPr lang="ru-RU" sz="2053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1048012"/>
            <a:ext cx="9180718" cy="230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98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35908" y="2033214"/>
            <a:ext cx="6703291" cy="24400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Важно найти комфортную именно для вас нагрузку на бюджет.Незаметной, комфортной, не изменяющей</a:t>
            </a:r>
          </a:p>
          <a:p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критично привычный образ жизни считается сумма в 30% от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вашего текущего бюджета расходов.</a:t>
            </a:r>
            <a:endParaRPr lang="ru-RU" sz="1200" dirty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  <a:p>
            <a:endParaRPr lang="ru-RU" sz="1200" dirty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  <a:p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Не давайте вашим деньгам лениться, заставляйте их трудиться на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ваше благо.</a:t>
            </a:r>
            <a:endParaRPr lang="ru-RU" sz="1200" dirty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  <a:p>
            <a:endParaRPr lang="en-US" sz="1200" b="1" dirty="0">
              <a:solidFill>
                <a:srgbClr val="FCB800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b="1" dirty="0">
                <a:solidFill>
                  <a:srgbClr val="23B190"/>
                </a:solidFill>
                <a:latin typeface="Tahoma" charset="0"/>
                <a:ea typeface="Tahoma" charset="0"/>
                <a:cs typeface="Tahoma" charset="0"/>
              </a:rPr>
              <a:t>Инструменты различных категорий риска</a:t>
            </a:r>
            <a:r>
              <a:rPr lang="ru-RU" sz="1200" b="1" dirty="0">
                <a:solidFill>
                  <a:srgbClr val="23B190"/>
                </a:solidFill>
                <a:latin typeface="Tahoma" charset="0"/>
                <a:ea typeface="Tahoma" charset="0"/>
                <a:cs typeface="Tahoma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LucidaGrande" charset="0"/>
              <a:buChar char="●"/>
            </a:pP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Консервативные (4–10%): сберегательные счета,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депозиты и т. д.</a:t>
            </a:r>
            <a:endParaRPr lang="ru-RU" sz="1200" dirty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  <a:p>
            <a:pPr marL="285750" indent="-285750" algn="just">
              <a:lnSpc>
                <a:spcPct val="150000"/>
              </a:lnSpc>
              <a:buFont typeface="LucidaGrande" charset="0"/>
              <a:buChar char="●"/>
            </a:pP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Умеренно-консервативные (10–15%):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ПИФы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облигаций, структурные ноты и т.д.</a:t>
            </a:r>
            <a:endParaRPr lang="ru-RU" sz="1200" dirty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  <a:p>
            <a:pPr marL="285750" indent="-285750" algn="just">
              <a:lnSpc>
                <a:spcPct val="150000"/>
              </a:lnSpc>
              <a:buFont typeface="LucidaGrande" charset="0"/>
              <a:buChar char="●"/>
            </a:pP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Агрессивные (15–19%): ПИФы акций, смешанные фонды и т. д. </a:t>
            </a:r>
          </a:p>
        </p:txBody>
      </p:sp>
      <p:pic>
        <p:nvPicPr>
          <p:cNvPr id="11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10" y="2559115"/>
            <a:ext cx="1468125" cy="1112340"/>
          </a:xfrm>
          <a:prstGeom prst="rect">
            <a:avLst/>
          </a:prstGeom>
          <a:effectLst>
            <a:outerShdw blurRad="53975" dist="38100" dir="3300000" sx="102000" sy="102000" algn="tl" rotWithShape="0">
              <a:srgbClr val="000000">
                <a:alpha val="43000"/>
              </a:srgbClr>
            </a:outerShdw>
            <a:softEdge rad="25400"/>
          </a:effectLst>
        </p:spPr>
      </p:pic>
      <p:graphicFrame>
        <p:nvGraphicFramePr>
          <p:cNvPr id="12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74702"/>
              </p:ext>
            </p:extLst>
          </p:nvPr>
        </p:nvGraphicFramePr>
        <p:xfrm>
          <a:off x="2135910" y="4872991"/>
          <a:ext cx="6372363" cy="1544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24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520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4D4D4C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МОИ ФИНАНСОВЫЕ ЦЕЛИ</a:t>
                      </a:r>
                      <a:endParaRPr lang="en-US" sz="1050" b="1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4D4D4C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БУДУЩАЯ СТОИМОСТЬ ЦЕЛИ, РУБ. </a:t>
                      </a:r>
                      <a:endParaRPr lang="en-US" sz="1100" b="1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rgbClr val="4D4D4C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СКОРОСТЬ ДВИЖЕНИЯ</a:t>
                      </a:r>
                      <a:r>
                        <a:rPr lang="ru-RU" sz="1100" b="1" baseline="0" dirty="0">
                          <a:solidFill>
                            <a:srgbClr val="4D4D4C"/>
                          </a:solidFill>
                          <a:latin typeface="Tahoma" charset="0"/>
                          <a:ea typeface="Tahoma" charset="0"/>
                          <a:cs typeface="Tahoma" charset="0"/>
                        </a:rPr>
                        <a:t>, РУБ. В МЕСЯЦ</a:t>
                      </a:r>
                      <a:endParaRPr lang="en-US" sz="1100" b="1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EBA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4D4D4C"/>
                        </a:solidFill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BACE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25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8057498" y="6186847"/>
            <a:ext cx="681454" cy="3444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5142" tIns="42561" rIns="85142" bIns="42561" rtlCol="0" anchor="ctr" anchorCtr="0">
            <a:noAutofit/>
          </a:bodyPr>
          <a:lstStyle/>
          <a:p>
            <a:fld id="{00000000-1234-1234-1234-123412341234}" type="slidenum">
              <a:rPr lang="ru-RU" sz="1112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/>
              <a:t>6</a:t>
            </a:fld>
            <a:endParaRPr sz="1112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1428241"/>
            <a:ext cx="8229600" cy="455256"/>
          </a:xfrm>
          <a:prstGeom prst="rect">
            <a:avLst/>
          </a:prstGeom>
        </p:spPr>
        <p:txBody>
          <a:bodyPr lIns="85165" tIns="42582" rIns="85165" bIns="42582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r>
              <a:rPr lang="ru-RU" sz="2053" b="0" dirty="0" smtClean="0">
                <a:solidFill>
                  <a:srgbClr val="4CAF90"/>
                </a:solidFill>
              </a:rPr>
              <a:t>ВАЖНО!</a:t>
            </a:r>
            <a:endParaRPr lang="ru-RU" sz="2053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02F2F-FBCA-114A-B93F-E59D112DDB7B}"/>
              </a:ext>
            </a:extLst>
          </p:cNvPr>
          <p:cNvSpPr txBox="1"/>
          <p:nvPr/>
        </p:nvSpPr>
        <p:spPr>
          <a:xfrm>
            <a:off x="0" y="1048012"/>
            <a:ext cx="9180718" cy="230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98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89182" y="2031995"/>
            <a:ext cx="7310383" cy="40062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50000"/>
              </a:lnSpc>
              <a:buClr>
                <a:srgbClr val="0EBACE"/>
              </a:buClr>
            </a:pP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Не откладывайте на завтра то, что вы можете сделать сегодня. Чем раньше вы начнете заботиться о своих финансовых целях, тем легче будет к ним дорога.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Например, за будущую комфортную пенсию можно заплатить 6 400 руб./в месяц – если в запасе 30 лет, а можно – 75 000 рублей в месяц, если начать двигаться к цели только за 10 лет до ее начала</a:t>
            </a:r>
            <a:endParaRPr lang="ru-RU" sz="1200" dirty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Font typeface="LucidaGrande" charset="0"/>
              <a:buChar char="●"/>
            </a:pPr>
            <a:endParaRPr lang="ru-RU" sz="1200" dirty="0" smtClean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Font typeface="LucidaGrande" charset="0"/>
              <a:buChar char="●"/>
            </a:pPr>
            <a:endParaRPr lang="ru-RU" sz="1200" dirty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</a:pP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При выполнении плана не позволяйте сиюминутным желаниям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ставить под угрозу выполнение главных целей, не растрачивайте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деньги попусту на мелкие расходы,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полагая, что это несущественно.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Воспитывайте в себе здоровые финансовые привычки</a:t>
            </a:r>
            <a:endParaRPr lang="ru-RU" sz="1200" dirty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Font typeface="LucidaGrande" charset="0"/>
              <a:buChar char="●"/>
            </a:pPr>
            <a:endParaRPr lang="ru-RU" sz="1200" dirty="0" smtClean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Font typeface="LucidaGrande" charset="0"/>
              <a:buChar char="●"/>
            </a:pPr>
            <a:endParaRPr lang="ru-RU" sz="1200" dirty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</a:pP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Актуализируйте свой план. Возвращайтесь к нему хотя бы раз в год – за это время могут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поменяться ваши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финансовые цели, или финансовые инструменты, или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экономическая ситуация.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Подведите итоги – посчитайте, насколько вы приблизились к вашим финансовым целям, внесите</a:t>
            </a:r>
            <a:r>
              <a:rPr lang="ru-RU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1200" dirty="0">
                <a:solidFill>
                  <a:srgbClr val="4D4D4C"/>
                </a:solidFill>
                <a:latin typeface="Tahoma" charset="0"/>
                <a:ea typeface="Tahoma" charset="0"/>
                <a:cs typeface="Tahoma" charset="0"/>
              </a:rPr>
              <a:t>необходимые коррективы, если это необходимо</a:t>
            </a:r>
            <a:endParaRPr lang="ru-RU" sz="1200" dirty="0">
              <a:solidFill>
                <a:srgbClr val="4D4D4C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0" y="5178419"/>
            <a:ext cx="529149" cy="477052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2" y="2031995"/>
            <a:ext cx="598971" cy="540000"/>
          </a:xfrm>
          <a:prstGeom prst="rect">
            <a:avLst/>
          </a:prstGeom>
        </p:spPr>
      </p:pic>
      <p:pic>
        <p:nvPicPr>
          <p:cNvPr id="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2" y="3789264"/>
            <a:ext cx="529149" cy="4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4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AE8E-2CE5-DD40-BD81-45C6A3B8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820238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3570</TotalTime>
  <Words>628</Words>
  <Application>Microsoft Office PowerPoint</Application>
  <PresentationFormat>Экран (4:3)</PresentationFormat>
  <Paragraphs>96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LucidaGrande</vt:lpstr>
      <vt:lpstr>Tahoma</vt:lpstr>
      <vt:lpstr>Office Theme</vt:lpstr>
      <vt:lpstr>ЛИЧНОЕ ФИНАНСОВОЕ ПЛАНИРОВАНИЕ  практическое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СЛАЙД</dc:title>
  <dc:creator>Microsoft Office User</dc:creator>
  <cp:lastModifiedBy>Юля</cp:lastModifiedBy>
  <cp:revision>192</cp:revision>
  <cp:lastPrinted>2016-09-14T11:14:17Z</cp:lastPrinted>
  <dcterms:created xsi:type="dcterms:W3CDTF">2016-10-10T08:57:14Z</dcterms:created>
  <dcterms:modified xsi:type="dcterms:W3CDTF">2019-10-08T21:36:11Z</dcterms:modified>
</cp:coreProperties>
</file>